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Didact Gothic"/>
      <p:regular r:id="rId28"/>
    </p:embeddedFont>
    <p:embeddedFont>
      <p:font typeface="Old Standard TT"/>
      <p:regular r:id="rId29"/>
      <p:bold r:id="rId30"/>
      <p: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DidactGothic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ldStandardT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ldStandardTT-italic.fntdata"/><Relationship Id="rId30" Type="http://schemas.openxmlformats.org/officeDocument/2006/relationships/font" Target="fonts/OldStandardT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Liesbet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b0f140e60_3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2b0f140e60_3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Francesco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b0f140e60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b0f140e60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Francesco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2b5fc8501f_1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2b5fc8501f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Francesco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b5fc8501f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b5fc8501f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Francesco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b5fc8501f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b5fc8501f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b5fc8501f_1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2b5fc8501f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2b5fc8501f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2b5fc8501f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2b5fc8501f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2b5fc8501f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Fransesco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2b5fc8501f_1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2b5fc8501f_1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Mika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lang="en-GB" sz="1200">
                <a:solidFill>
                  <a:schemeClr val="dk1"/>
                </a:solidFill>
              </a:rPr>
              <a:t>We don’t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2b5fc8501f_1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2b5fc8501f_1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Mika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b0f140e6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2b0f140e6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Liesbet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2b5fc8501f_1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2b5fc8501f_1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Mika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2b5fc8501f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2b5fc8501f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2b5fc8501f_1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2b5fc8501f_1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Ruben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b1da77e2c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b1da77e2c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split our formula into positive and negative next to each other.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We want to include gamma which only affects negative influence.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We wanted to make our transition function really based on “if there are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broken window theory states that the crime will spread to other neighb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a562fd49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a562fd49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Liesbet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Since all the areas around the cell have a higher criminality, the criminality of the cell will increase in the next timestep. How much exactly does the value of the cell change? Let’s look at the transition function!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a562fd49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a562fd4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Liesbet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C_{t+1} is a cell’s criminality value in next timestep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\alpha is a parameter defining how much the value of the cell at timestep t affect the next value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C_t is the criminality value of the cell at timestep 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\beta is a parameter defining how much the </a:t>
            </a:r>
            <a:r>
              <a:rPr lang="en-GB"/>
              <a:t>neighbour’s values affect the new value. \beta is equal to 1-\alpha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\gamma is a parameter that’s based on the average of the cell’s education and income value. Every cell gets a random value assigned for income and for education to simulate a diverse city environment. Since both education and income are uniform random distributions, their average is a triangle distribution.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 is the average criminality value of the neighbours with more criminality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 is the average criminality value of the neighbours with less criminality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reason that M and L are separate is because education and income values a neighbourhood will affect how much negative neighbours will affect.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2a562fd49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2a562fd49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Ruben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2a562fd49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2a562fd49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Ruben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902e5828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2902e5828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Ruben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b0f140e60_3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b0f140e60_3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Ruben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-0.8 </a:t>
            </a:r>
            <a:r>
              <a:rPr lang="en-GB"/>
              <a:t>intentionthreshold</a:t>
            </a:r>
            <a:r>
              <a:rPr lang="en-GB"/>
              <a:t>, 0.8 effect,  0.7 redistrubutation (50% of 0.8) over neighbours, 30 police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gif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ray-90807.medium.com/predicting-crime-levels-with-cellular-automata-ffb3928f1be5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190500" y="-27575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3373800" y="-27575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6938100" y="-27575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-190500" y="328855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3373800" y="328855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6938100" y="328855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1090350" y="1067850"/>
            <a:ext cx="6963300" cy="300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Analysing Criminal Behaviour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as a Complex System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Bonnie and Cellular Automata</a:t>
            </a:r>
            <a:endParaRPr sz="20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Mika Doorenbosch, Ruben Lanjouw, Liesbet Ooghe, Francesco Tiepolo</a:t>
            </a:r>
            <a:endParaRPr sz="12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Hypothesis 1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6" name="Google Shape;206;p22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 a high enough influence difference, we can observe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emergence of a giant component in the grid.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/>
          <p:nvPr/>
        </p:nvSpPr>
        <p:spPr>
          <a:xfrm>
            <a:off x="-93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/>
          <p:nvPr/>
        </p:nvSpPr>
        <p:spPr>
          <a:xfrm>
            <a:off x="2625000" y="-9945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618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-939300" y="25698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2625000" y="2569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3"/>
          <p:cNvSpPr/>
          <p:nvPr/>
        </p:nvSpPr>
        <p:spPr>
          <a:xfrm>
            <a:off x="6189300" y="25698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of Giant Component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613800" y="13688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Relevance in </a:t>
            </a: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</a:t>
            </a: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 crime domain (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D'Orsogna &amp; Perc, 2015)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○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Network structure is pivotal in criminality study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○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Gangs, cartels, organized crime,...</a:t>
            </a:r>
            <a:endParaRPr b="1" i="1"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Connection threshold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b="1" i="1"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Emergence of giant component as phase transition from localized to organized criminality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Difference in influence (“Social norm to accept crime” (p. 8))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20" name="Google Shape;2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3790275"/>
            <a:ext cx="7734300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/>
          <p:nvPr/>
        </p:nvSpPr>
        <p:spPr>
          <a:xfrm>
            <a:off x="-86668" y="-1941805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4"/>
          <p:cNvSpPr/>
          <p:nvPr/>
        </p:nvSpPr>
        <p:spPr>
          <a:xfrm>
            <a:off x="3477632" y="-1941805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4"/>
          <p:cNvSpPr/>
          <p:nvPr/>
        </p:nvSpPr>
        <p:spPr>
          <a:xfrm>
            <a:off x="7041932" y="-1941805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4"/>
          <p:cNvSpPr/>
          <p:nvPr/>
        </p:nvSpPr>
        <p:spPr>
          <a:xfrm>
            <a:off x="-86668" y="1622495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4"/>
          <p:cNvSpPr/>
          <p:nvPr/>
        </p:nvSpPr>
        <p:spPr>
          <a:xfrm>
            <a:off x="3477632" y="1622495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4"/>
          <p:cNvSpPr/>
          <p:nvPr/>
        </p:nvSpPr>
        <p:spPr>
          <a:xfrm>
            <a:off x="7041932" y="1622495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4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of Giant Component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199" y="1188325"/>
            <a:ext cx="4371589" cy="349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/>
          <p:nvPr/>
        </p:nvSpPr>
        <p:spPr>
          <a:xfrm>
            <a:off x="-190500" y="-27575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3373800" y="-27575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6938100" y="-27575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-190500" y="328855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5"/>
          <p:cNvSpPr/>
          <p:nvPr/>
        </p:nvSpPr>
        <p:spPr>
          <a:xfrm>
            <a:off x="3373800" y="328855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/>
          <p:nvPr/>
        </p:nvSpPr>
        <p:spPr>
          <a:xfrm>
            <a:off x="6938100" y="328855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5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5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- Connection Threshold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6283" y="1216450"/>
            <a:ext cx="4291436" cy="343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/>
          <p:nvPr/>
        </p:nvSpPr>
        <p:spPr>
          <a:xfrm>
            <a:off x="-14727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/>
          <p:cNvSpPr/>
          <p:nvPr/>
        </p:nvSpPr>
        <p:spPr>
          <a:xfrm>
            <a:off x="20916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5655900" y="-17565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-1472700" y="1807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/>
          <p:nvPr/>
        </p:nvSpPr>
        <p:spPr>
          <a:xfrm>
            <a:off x="2091600" y="18078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>
            <a:off x="5655900" y="18078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- Scale Free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pic>
        <p:nvPicPr>
          <p:cNvPr id="262" name="Google Shape;26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4375" y="1191000"/>
            <a:ext cx="4455356" cy="35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7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7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7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7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- Finite Scaling </a:t>
            </a:r>
            <a:endParaRPr b="1"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(police correction)</a:t>
            </a:r>
            <a:endParaRPr b="1"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pic>
        <p:nvPicPr>
          <p:cNvPr id="276" name="Google Shape;27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9650" y="1532700"/>
            <a:ext cx="3968539" cy="317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/>
          <p:nvPr/>
        </p:nvSpPr>
        <p:spPr>
          <a:xfrm>
            <a:off x="-86668" y="-1941805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8"/>
          <p:cNvSpPr/>
          <p:nvPr/>
        </p:nvSpPr>
        <p:spPr>
          <a:xfrm>
            <a:off x="3477632" y="-1941805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8"/>
          <p:cNvSpPr/>
          <p:nvPr/>
        </p:nvSpPr>
        <p:spPr>
          <a:xfrm>
            <a:off x="7041932" y="-1941805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8"/>
          <p:cNvSpPr/>
          <p:nvPr/>
        </p:nvSpPr>
        <p:spPr>
          <a:xfrm>
            <a:off x="-86668" y="1622495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8"/>
          <p:cNvSpPr/>
          <p:nvPr/>
        </p:nvSpPr>
        <p:spPr>
          <a:xfrm>
            <a:off x="3477632" y="1622495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7041932" y="1622495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8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Emergence - Different Police Effects</a:t>
            </a:r>
            <a:endParaRPr b="1"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89" name="Google Shape;289;p28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pic>
        <p:nvPicPr>
          <p:cNvPr id="290" name="Google Shape;2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426" y="1265675"/>
            <a:ext cx="4249151" cy="339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9"/>
          <p:cNvSpPr/>
          <p:nvPr/>
        </p:nvSpPr>
        <p:spPr>
          <a:xfrm>
            <a:off x="-93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9"/>
          <p:cNvSpPr/>
          <p:nvPr/>
        </p:nvSpPr>
        <p:spPr>
          <a:xfrm>
            <a:off x="2625000" y="-9945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9"/>
          <p:cNvSpPr/>
          <p:nvPr/>
        </p:nvSpPr>
        <p:spPr>
          <a:xfrm>
            <a:off x="618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9"/>
          <p:cNvSpPr/>
          <p:nvPr/>
        </p:nvSpPr>
        <p:spPr>
          <a:xfrm>
            <a:off x="-939300" y="25698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9"/>
          <p:cNvSpPr/>
          <p:nvPr/>
        </p:nvSpPr>
        <p:spPr>
          <a:xfrm>
            <a:off x="2625000" y="2569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9"/>
          <p:cNvSpPr/>
          <p:nvPr/>
        </p:nvSpPr>
        <p:spPr>
          <a:xfrm>
            <a:off x="6189300" y="25698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9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9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Hypothesis 2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3" name="Google Shape;303;p29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Self-organised criticality </a:t>
            </a: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will be observable in the model.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0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0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0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0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0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0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SOC</a:t>
            </a:r>
            <a:endParaRPr b="1" sz="17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6" name="Google Shape;316;p30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Non-equilibrium steady state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Observable 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avalanches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Lack of slow drive and build-up 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of stress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17" name="Google Shape;3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880" y="1333500"/>
            <a:ext cx="3866371" cy="28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1"/>
          <p:cNvSpPr/>
          <p:nvPr/>
        </p:nvSpPr>
        <p:spPr>
          <a:xfrm>
            <a:off x="-14727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1"/>
          <p:cNvSpPr/>
          <p:nvPr/>
        </p:nvSpPr>
        <p:spPr>
          <a:xfrm>
            <a:off x="20916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1"/>
          <p:cNvSpPr/>
          <p:nvPr/>
        </p:nvSpPr>
        <p:spPr>
          <a:xfrm>
            <a:off x="5655900" y="-17565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1"/>
          <p:cNvSpPr/>
          <p:nvPr/>
        </p:nvSpPr>
        <p:spPr>
          <a:xfrm>
            <a:off x="-1472700" y="1807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1"/>
          <p:cNvSpPr/>
          <p:nvPr/>
        </p:nvSpPr>
        <p:spPr>
          <a:xfrm>
            <a:off x="2091600" y="18078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1"/>
          <p:cNvSpPr/>
          <p:nvPr/>
        </p:nvSpPr>
        <p:spPr>
          <a:xfrm>
            <a:off x="5655900" y="18078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1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1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Conclusion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613850" y="1580450"/>
            <a:ext cx="7603500" cy="21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Autofit/>
          </a:bodyPr>
          <a:lstStyle/>
          <a:p>
            <a:pPr indent="-344700" lvl="0" marL="460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Emergence of giant component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4700" lvl="0" marL="460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Lack of evidence for SOC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4700" lvl="0" marL="460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Influence difference and police activity can slow or accelerate spread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4700" lvl="0" marL="460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Further Research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○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Comparing the simulation to real-life data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○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Effects of the alpha to beta ratio 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Introduction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Criminal behaviour is rampant around the world with no end in sight!!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/>
          <p:nvPr/>
        </p:nvSpPr>
        <p:spPr>
          <a:xfrm>
            <a:off x="-190500" y="-27575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2"/>
          <p:cNvSpPr/>
          <p:nvPr/>
        </p:nvSpPr>
        <p:spPr>
          <a:xfrm>
            <a:off x="3373800" y="-27575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2"/>
          <p:cNvSpPr/>
          <p:nvPr/>
        </p:nvSpPr>
        <p:spPr>
          <a:xfrm>
            <a:off x="6938100" y="-27575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2"/>
          <p:cNvSpPr/>
          <p:nvPr/>
        </p:nvSpPr>
        <p:spPr>
          <a:xfrm>
            <a:off x="-190500" y="328855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2"/>
          <p:cNvSpPr/>
          <p:nvPr/>
        </p:nvSpPr>
        <p:spPr>
          <a:xfrm>
            <a:off x="3373800" y="328855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2"/>
          <p:cNvSpPr/>
          <p:nvPr/>
        </p:nvSpPr>
        <p:spPr>
          <a:xfrm>
            <a:off x="6938100" y="328855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2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2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Broken window theory in practice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343" name="Google Shape;3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4350" y="1180475"/>
            <a:ext cx="4675050" cy="350629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344" name="Google Shape;344;p32"/>
          <p:cNvPicPr preferRelativeResize="0"/>
          <p:nvPr/>
        </p:nvPicPr>
        <p:blipFill rotWithShape="1">
          <a:blip r:embed="rId4">
            <a:alphaModFix/>
          </a:blip>
          <a:srcRect b="0" l="10426" r="0" t="0"/>
          <a:stretch/>
        </p:blipFill>
        <p:spPr>
          <a:xfrm>
            <a:off x="384600" y="1368850"/>
            <a:ext cx="3962499" cy="3317926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3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3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3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3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3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3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3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References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57" name="Google Shape;357;p33"/>
          <p:cNvSpPr txBox="1"/>
          <p:nvPr/>
        </p:nvSpPr>
        <p:spPr>
          <a:xfrm>
            <a:off x="6139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D'Orsogna, M. R., &amp; Perc, M. (2015). Statistical physics of crime: A review. </a:t>
            </a:r>
            <a:r>
              <a:rPr i="1" lang="en-GB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Physics of life reviews</a:t>
            </a:r>
            <a:r>
              <a:rPr lang="en-GB" sz="12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, </a:t>
            </a:r>
            <a:r>
              <a:rPr i="1" lang="en-GB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12</a:t>
            </a:r>
            <a:r>
              <a:rPr lang="en-GB" sz="12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, 1-21.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Manning</a:t>
            </a:r>
            <a:r>
              <a:rPr lang="en-GB" sz="12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, R. (2021, December 13). Predicting Crime Levels with Cellular Automata. Medium. </a:t>
            </a:r>
            <a:r>
              <a:rPr lang="en-GB" sz="1200" u="sng">
                <a:solidFill>
                  <a:schemeClr val="hlink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  <a:hlinkClick r:id="rId3"/>
              </a:rPr>
              <a:t>https://ray-90807.medium.com/predicting-crime-levels-with-cellular-automata-ffb3928f1be5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dk2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	</a:t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highlight>
                <a:srgbClr val="FFFFFF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4"/>
          <p:cNvSpPr/>
          <p:nvPr/>
        </p:nvSpPr>
        <p:spPr>
          <a:xfrm>
            <a:off x="-1091700" y="-3849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4"/>
          <p:cNvSpPr/>
          <p:nvPr/>
        </p:nvSpPr>
        <p:spPr>
          <a:xfrm>
            <a:off x="2472600" y="-38490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4"/>
          <p:cNvSpPr/>
          <p:nvPr/>
        </p:nvSpPr>
        <p:spPr>
          <a:xfrm>
            <a:off x="6036900" y="-3849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4"/>
          <p:cNvSpPr/>
          <p:nvPr/>
        </p:nvSpPr>
        <p:spPr>
          <a:xfrm>
            <a:off x="-1091700" y="31794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4"/>
          <p:cNvSpPr/>
          <p:nvPr/>
        </p:nvSpPr>
        <p:spPr>
          <a:xfrm>
            <a:off x="2472600" y="31794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4"/>
          <p:cNvSpPr/>
          <p:nvPr/>
        </p:nvSpPr>
        <p:spPr>
          <a:xfrm>
            <a:off x="6036900" y="31794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4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4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Example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71" name="Google Shape;371;p34"/>
          <p:cNvSpPr/>
          <p:nvPr/>
        </p:nvSpPr>
        <p:spPr>
          <a:xfrm>
            <a:off x="2919088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</a:t>
            </a:r>
            <a:endParaRPr/>
          </a:p>
        </p:txBody>
      </p:sp>
      <p:sp>
        <p:nvSpPr>
          <p:cNvPr id="372" name="Google Shape;372;p34"/>
          <p:cNvSpPr/>
          <p:nvPr/>
        </p:nvSpPr>
        <p:spPr>
          <a:xfrm>
            <a:off x="1874488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73" name="Google Shape;373;p34"/>
          <p:cNvSpPr/>
          <p:nvPr/>
        </p:nvSpPr>
        <p:spPr>
          <a:xfrm>
            <a:off x="2919088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4" name="Google Shape;374;p34"/>
          <p:cNvSpPr/>
          <p:nvPr/>
        </p:nvSpPr>
        <p:spPr>
          <a:xfrm>
            <a:off x="2919088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75" name="Google Shape;375;p34"/>
          <p:cNvSpPr/>
          <p:nvPr/>
        </p:nvSpPr>
        <p:spPr>
          <a:xfrm>
            <a:off x="2396788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6" name="Google Shape;376;p34"/>
          <p:cNvSpPr/>
          <p:nvPr/>
        </p:nvSpPr>
        <p:spPr>
          <a:xfrm>
            <a:off x="2396788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ld Standard TT"/>
                <a:ea typeface="Old Standard TT"/>
                <a:cs typeface="Old Standard TT"/>
                <a:sym typeface="Old Standard TT"/>
              </a:rPr>
              <a:t>1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77" name="Google Shape;377;p34"/>
          <p:cNvSpPr/>
          <p:nvPr/>
        </p:nvSpPr>
        <p:spPr>
          <a:xfrm>
            <a:off x="6801663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4"/>
          <p:cNvSpPr/>
          <p:nvPr/>
        </p:nvSpPr>
        <p:spPr>
          <a:xfrm>
            <a:off x="5757063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4"/>
          <p:cNvSpPr/>
          <p:nvPr/>
        </p:nvSpPr>
        <p:spPr>
          <a:xfrm>
            <a:off x="6801663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4"/>
          <p:cNvSpPr/>
          <p:nvPr/>
        </p:nvSpPr>
        <p:spPr>
          <a:xfrm>
            <a:off x="6801663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4"/>
          <p:cNvSpPr/>
          <p:nvPr/>
        </p:nvSpPr>
        <p:spPr>
          <a:xfrm>
            <a:off x="6279363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4"/>
          <p:cNvSpPr/>
          <p:nvPr/>
        </p:nvSpPr>
        <p:spPr>
          <a:xfrm>
            <a:off x="6279363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4"/>
          <p:cNvSpPr/>
          <p:nvPr/>
        </p:nvSpPr>
        <p:spPr>
          <a:xfrm>
            <a:off x="1874488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84" name="Google Shape;384;p34"/>
          <p:cNvSpPr/>
          <p:nvPr/>
        </p:nvSpPr>
        <p:spPr>
          <a:xfrm>
            <a:off x="2396788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0.5</a:t>
            </a:r>
            <a:endParaRPr/>
          </a:p>
        </p:txBody>
      </p:sp>
      <p:sp>
        <p:nvSpPr>
          <p:cNvPr id="385" name="Google Shape;385;p34"/>
          <p:cNvSpPr/>
          <p:nvPr/>
        </p:nvSpPr>
        <p:spPr>
          <a:xfrm>
            <a:off x="1874488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86" name="Google Shape;386;p34"/>
          <p:cNvSpPr/>
          <p:nvPr/>
        </p:nvSpPr>
        <p:spPr>
          <a:xfrm>
            <a:off x="1874488" y="22469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87" name="Google Shape;387;p34"/>
          <p:cNvSpPr/>
          <p:nvPr/>
        </p:nvSpPr>
        <p:spPr>
          <a:xfrm>
            <a:off x="6801663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0.9</a:t>
            </a:r>
            <a:endParaRPr/>
          </a:p>
        </p:txBody>
      </p:sp>
      <p:sp>
        <p:nvSpPr>
          <p:cNvPr id="388" name="Google Shape;388;p34"/>
          <p:cNvSpPr/>
          <p:nvPr/>
        </p:nvSpPr>
        <p:spPr>
          <a:xfrm>
            <a:off x="6801663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89" name="Google Shape;389;p34"/>
          <p:cNvSpPr/>
          <p:nvPr/>
        </p:nvSpPr>
        <p:spPr>
          <a:xfrm>
            <a:off x="6801663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0.1</a:t>
            </a: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6279363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91" name="Google Shape;391;p34"/>
          <p:cNvSpPr/>
          <p:nvPr/>
        </p:nvSpPr>
        <p:spPr>
          <a:xfrm>
            <a:off x="6279363" y="224690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ld Standard TT"/>
                <a:ea typeface="Old Standard TT"/>
                <a:cs typeface="Old Standard TT"/>
                <a:sym typeface="Old Standard TT"/>
              </a:rPr>
              <a:t>0.8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92" name="Google Shape;392;p34"/>
          <p:cNvSpPr/>
          <p:nvPr/>
        </p:nvSpPr>
        <p:spPr>
          <a:xfrm>
            <a:off x="5757063" y="32915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0.0</a:t>
            </a:r>
            <a:endParaRPr/>
          </a:p>
        </p:txBody>
      </p:sp>
      <p:sp>
        <p:nvSpPr>
          <p:cNvPr id="393" name="Google Shape;393;p34"/>
          <p:cNvSpPr/>
          <p:nvPr/>
        </p:nvSpPr>
        <p:spPr>
          <a:xfrm>
            <a:off x="6279363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0.5</a:t>
            </a:r>
            <a:endParaRPr/>
          </a:p>
        </p:txBody>
      </p:sp>
      <p:sp>
        <p:nvSpPr>
          <p:cNvPr id="394" name="Google Shape;394;p34"/>
          <p:cNvSpPr/>
          <p:nvPr/>
        </p:nvSpPr>
        <p:spPr>
          <a:xfrm>
            <a:off x="5757063" y="27692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0.1</a:t>
            </a:r>
            <a:endParaRPr/>
          </a:p>
        </p:txBody>
      </p:sp>
      <p:sp>
        <p:nvSpPr>
          <p:cNvPr id="395" name="Google Shape;395;p34"/>
          <p:cNvSpPr/>
          <p:nvPr/>
        </p:nvSpPr>
        <p:spPr>
          <a:xfrm>
            <a:off x="5757063" y="224690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0.1</a:t>
            </a:r>
            <a:endParaRPr/>
          </a:p>
        </p:txBody>
      </p:sp>
      <p:sp>
        <p:nvSpPr>
          <p:cNvPr id="396" name="Google Shape;396;p34"/>
          <p:cNvSpPr txBox="1"/>
          <p:nvPr/>
        </p:nvSpPr>
        <p:spPr>
          <a:xfrm>
            <a:off x="1974550" y="4030250"/>
            <a:ext cx="1366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SUM = 2.5</a:t>
            </a:r>
            <a:endParaRPr sz="1800">
              <a:solidFill>
                <a:schemeClr val="dk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97" name="Google Shape;397;p34"/>
          <p:cNvSpPr txBox="1"/>
          <p:nvPr/>
        </p:nvSpPr>
        <p:spPr>
          <a:xfrm>
            <a:off x="5741775" y="4030250"/>
            <a:ext cx="15975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SUM = 2.66</a:t>
            </a:r>
            <a:endParaRPr sz="1800">
              <a:solidFill>
                <a:schemeClr val="dk2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-1548900" y="-1985100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0154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579700" y="-19851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-15489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2015400" y="15792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579700" y="1579200"/>
            <a:ext cx="3564300" cy="3564300"/>
          </a:xfrm>
          <a:prstGeom prst="rect">
            <a:avLst/>
          </a:prstGeom>
          <a:solidFill>
            <a:srgbClr val="3E049A"/>
          </a:solidFill>
          <a:ln cap="flat" cmpd="sng" w="9525">
            <a:solidFill>
              <a:srgbClr val="3E049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Introduction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613800" y="1580450"/>
            <a:ext cx="49659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Criminal behaviour in urban areas behaves like a complex system.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Broken Window Theory: Something as simple as vandalism will invite and encourage crime when left unaddressed.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Crime spreads to nearby areas.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b="9882" l="30230" r="0" t="5068"/>
          <a:stretch/>
        </p:blipFill>
        <p:spPr>
          <a:xfrm>
            <a:off x="5669000" y="1970838"/>
            <a:ext cx="3090398" cy="211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-1091700" y="-3849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2472600" y="-38490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6036900" y="-3849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-1091700" y="31794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2472600" y="31794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6036900" y="31794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Cellular Automata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2831688" y="2772750"/>
            <a:ext cx="522300" cy="522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1787088" y="2772750"/>
            <a:ext cx="522300" cy="522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2309388" y="2250455"/>
            <a:ext cx="522300" cy="522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2831688" y="2250455"/>
            <a:ext cx="522300" cy="522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1787088" y="2250455"/>
            <a:ext cx="522300" cy="522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2309388" y="3295050"/>
            <a:ext cx="522300" cy="522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2831688" y="3295050"/>
            <a:ext cx="522300" cy="522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1787088" y="3295050"/>
            <a:ext cx="522300" cy="522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16"/>
          <p:cNvCxnSpPr/>
          <p:nvPr/>
        </p:nvCxnSpPr>
        <p:spPr>
          <a:xfrm>
            <a:off x="3711138" y="3033900"/>
            <a:ext cx="1844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6"/>
          <p:cNvSpPr/>
          <p:nvPr/>
        </p:nvSpPr>
        <p:spPr>
          <a:xfrm>
            <a:off x="6834613" y="225045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5790013" y="225045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6834613" y="329505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6834613" y="277275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5790013" y="277275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6312313" y="329505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6312313" y="2250455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5790013" y="3295050"/>
            <a:ext cx="522300" cy="522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2309388" y="2772750"/>
            <a:ext cx="522300" cy="522300"/>
          </a:xfrm>
          <a:prstGeom prst="rect">
            <a:avLst/>
          </a:prstGeom>
          <a:solidFill>
            <a:srgbClr val="A42494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6312313" y="2772750"/>
            <a:ext cx="522300" cy="522300"/>
          </a:xfrm>
          <a:prstGeom prst="rect">
            <a:avLst/>
          </a:prstGeom>
          <a:solidFill>
            <a:srgbClr val="F7974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-86668" y="-1941805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3477632" y="-1941805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7041932" y="-1941805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-86668" y="1622495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3477632" y="1622495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7041932" y="1622495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Cellular Automata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613850" y="1368850"/>
            <a:ext cx="7916400" cy="31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Transition function: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Additional condition: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If </a:t>
            </a:r>
            <a:r>
              <a:rPr i="1" lang="en-GB" sz="1800">
                <a:solidFill>
                  <a:schemeClr val="dk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</a:t>
            </a: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 or </a:t>
            </a:r>
            <a:r>
              <a:rPr i="1" lang="en-GB" sz="1800">
                <a:solidFill>
                  <a:schemeClr val="dk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L</a:t>
            </a: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 is an empty set, then      is doubled.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descr="{&quot;text&quot;:&quot;C_{t+1}=\\alpha C_t+\\beta(1-\\gamma)M+\\frac{\\beta}{2}L&quot;,&quot;height&quot;:100,&quot;color&quot;:&quot;#000000&quot;,&quot;mathType&quot;:&quot;LaTEX&quot;}" id="132" name="Google Shape;132;p17" title="Math_Equation_Generat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750" y="2025650"/>
            <a:ext cx="6540500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{&quot;color&quot;:&quot;#3d3d3d&quot;,&quot;mathType&quot;:&quot;LaTEX&quot;,&quot;height&quot;:100,&quot;text&quot;:&quot;\\beta&quot;}" id="133" name="Google Shape;133;p17" title="Math_Equation_Generat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6527" y="3679875"/>
            <a:ext cx="169000" cy="27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>
            <a:off x="-93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2625000" y="-9945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6189300" y="-9945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-939300" y="25698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2625000" y="2569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6189300" y="25698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8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 Practice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600" y="1671038"/>
            <a:ext cx="4112350" cy="3084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050" y="1671038"/>
            <a:ext cx="4112350" cy="308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/>
          <p:nvPr/>
        </p:nvSpPr>
        <p:spPr>
          <a:xfrm>
            <a:off x="1062175" y="1754900"/>
            <a:ext cx="2389800" cy="259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 Criminality</a:t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5319000" y="1754900"/>
            <a:ext cx="2389800" cy="259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Animation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/>
          <p:nvPr/>
        </p:nvSpPr>
        <p:spPr>
          <a:xfrm>
            <a:off x="-14727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2091600" y="-17565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5655900" y="-17565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-1472700" y="18078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2091600" y="1807800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5655900" y="1807800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Oscillations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613850" y="1368850"/>
            <a:ext cx="7916400" cy="31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63" name="Google Shape;1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375" y="1536875"/>
            <a:ext cx="4306675" cy="285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5675" y="1586115"/>
            <a:ext cx="3132950" cy="23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/>
          <p:nvPr/>
        </p:nvSpPr>
        <p:spPr>
          <a:xfrm>
            <a:off x="-1244100" y="-80100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2320200" y="-80100"/>
            <a:ext cx="3564300" cy="3564300"/>
          </a:xfrm>
          <a:prstGeom prst="rect">
            <a:avLst/>
          </a:prstGeom>
          <a:solidFill>
            <a:srgbClr val="00FEFE"/>
          </a:solidFill>
          <a:ln cap="flat" cmpd="sng" w="9525">
            <a:solidFill>
              <a:srgbClr val="00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5884500" y="-80100"/>
            <a:ext cx="3564300" cy="3564300"/>
          </a:xfrm>
          <a:prstGeom prst="rect">
            <a:avLst/>
          </a:prstGeom>
          <a:solidFill>
            <a:srgbClr val="FACF28"/>
          </a:solidFill>
          <a:ln cap="flat" cmpd="sng" w="9525">
            <a:solidFill>
              <a:srgbClr val="FACF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-1244100" y="3484200"/>
            <a:ext cx="3564300" cy="3564300"/>
          </a:xfrm>
          <a:prstGeom prst="rect">
            <a:avLst/>
          </a:prstGeom>
          <a:solidFill>
            <a:srgbClr val="EC7C4C"/>
          </a:solidFill>
          <a:ln cap="flat" cmpd="sng" w="9525">
            <a:solidFill>
              <a:srgbClr val="EC7C4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2320200" y="3484200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5884500" y="3484200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Police Intervention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613850" y="1580450"/>
            <a:ext cx="7916400" cy="28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Rule set for police: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Number of u</a:t>
            </a:r>
            <a:r>
              <a:rPr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nits</a:t>
            </a:r>
            <a:endParaRPr sz="1800">
              <a:solidFill>
                <a:schemeClr val="dk2"/>
              </a:solidFill>
              <a:highlight>
                <a:schemeClr val="lt1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Threshold</a:t>
            </a:r>
            <a:endParaRPr sz="1800">
              <a:solidFill>
                <a:schemeClr val="dk2"/>
              </a:solidFill>
              <a:highlight>
                <a:schemeClr val="lt1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Effect on criminality</a:t>
            </a:r>
            <a:endParaRPr sz="1800">
              <a:solidFill>
                <a:schemeClr val="dk2"/>
              </a:solidFill>
              <a:highlight>
                <a:schemeClr val="lt1"/>
              </a:highlight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idact Gothic"/>
              <a:buChar char="●"/>
            </a:pPr>
            <a:r>
              <a:rPr lang="en-GB" sz="1800">
                <a:solidFill>
                  <a:schemeClr val="dk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Redistribution fraction</a:t>
            </a:r>
            <a:endParaRPr sz="18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/>
          <p:nvPr/>
        </p:nvSpPr>
        <p:spPr>
          <a:xfrm>
            <a:off x="-86668" y="-1941805"/>
            <a:ext cx="3564300" cy="3564300"/>
          </a:xfrm>
          <a:prstGeom prst="rect">
            <a:avLst/>
          </a:prstGeom>
          <a:solidFill>
            <a:srgbClr val="9B169F"/>
          </a:solidFill>
          <a:ln cap="flat" cmpd="sng" w="9525">
            <a:solidFill>
              <a:srgbClr val="9B169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3477632" y="-1941805"/>
            <a:ext cx="3564300" cy="3564300"/>
          </a:xfrm>
          <a:prstGeom prst="rect">
            <a:avLst/>
          </a:prstGeom>
          <a:solidFill>
            <a:srgbClr val="7C06A7"/>
          </a:solidFill>
          <a:ln cap="flat" cmpd="sng" w="9525">
            <a:solidFill>
              <a:srgbClr val="7C06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>
            <a:off x="7041932" y="-1941805"/>
            <a:ext cx="3564300" cy="3564300"/>
          </a:xfrm>
          <a:prstGeom prst="rect">
            <a:avLst/>
          </a:prstGeom>
          <a:solidFill>
            <a:srgbClr val="A42494"/>
          </a:solidFill>
          <a:ln cap="flat" cmpd="sng" w="9525">
            <a:solidFill>
              <a:srgbClr val="A424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-86668" y="1622495"/>
            <a:ext cx="3564300" cy="3564300"/>
          </a:xfrm>
          <a:prstGeom prst="rect">
            <a:avLst/>
          </a:prstGeom>
          <a:solidFill>
            <a:srgbClr val="0D0786"/>
          </a:solidFill>
          <a:ln cap="flat" cmpd="sng" w="9525">
            <a:solidFill>
              <a:srgbClr val="0D0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1"/>
          <p:cNvSpPr/>
          <p:nvPr/>
        </p:nvSpPr>
        <p:spPr>
          <a:xfrm>
            <a:off x="3477632" y="1622495"/>
            <a:ext cx="3564300" cy="3564300"/>
          </a:xfrm>
          <a:prstGeom prst="rect">
            <a:avLst/>
          </a:prstGeom>
          <a:solidFill>
            <a:srgbClr val="CF4E72"/>
          </a:solidFill>
          <a:ln cap="flat" cmpd="sng" w="9525">
            <a:solidFill>
              <a:srgbClr val="CF4E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7041932" y="1622495"/>
            <a:ext cx="3564300" cy="3564300"/>
          </a:xfrm>
          <a:prstGeom prst="rect">
            <a:avLst/>
          </a:prstGeom>
          <a:solidFill>
            <a:srgbClr val="F79741"/>
          </a:solidFill>
          <a:ln cap="flat" cmpd="sng" w="9525">
            <a:solidFill>
              <a:srgbClr val="F797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384600" y="388200"/>
            <a:ext cx="8374800" cy="436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600" y="1671038"/>
            <a:ext cx="4112350" cy="3084263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1"/>
          <p:cNvSpPr txBox="1"/>
          <p:nvPr/>
        </p:nvSpPr>
        <p:spPr>
          <a:xfrm>
            <a:off x="613800" y="543250"/>
            <a:ext cx="79164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Police i</a:t>
            </a:r>
            <a:r>
              <a:rPr b="1" lang="en-GB"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n Practice</a:t>
            </a:r>
            <a:endParaRPr b="1" sz="3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1062175" y="1754900"/>
            <a:ext cx="2389800" cy="259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without police</a:t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050" y="1671031"/>
            <a:ext cx="4112350" cy="308426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/>
          <p:nvPr/>
        </p:nvSpPr>
        <p:spPr>
          <a:xfrm>
            <a:off x="5319000" y="1754900"/>
            <a:ext cx="2389800" cy="259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police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